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5143500" cx="9144000"/>
  <p:notesSz cx="6858000" cy="9144000"/>
  <p:embeddedFontLst>
    <p:embeddedFont>
      <p:font typeface="Caveat"/>
      <p:regular r:id="rId57"/>
      <p:bold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Caveat-regular.fntdata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Cavea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69ef5edb7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69ef5edb7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69ef5edb7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69ef5edb7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69ef5edb7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69ef5edb7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6a41297ca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6a41297ca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9ef5edb7d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69ef5edb7d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69ef5edb7d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69ef5edb7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9ef5edb7d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69ef5edb7d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69ef5edb7d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69ef5edb7d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9ef5edb7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69ef5edb7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a4f56724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6a4f56724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0344266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c0344266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9fde746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69fde746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69ef5edb7d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69ef5edb7d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69fde7462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69fde7462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69fde7462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69fde7462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6a050b353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6a050b353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6a4f56724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6a4f56724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69fde7462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69fde7462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69fde7462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69fde7462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69fde7462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69fde7462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6a050b353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6a050b353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69ef5edb7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69ef5edb7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69fde7462d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69fde7462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69fde7462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69fde7462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69fde7462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69fde7462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6a41297ca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6a41297ca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6a41297ca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6a41297ca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6a41297ca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6a41297ca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69fde7462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69fde7462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69fde7462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69fde7462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69fde7462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69fde7462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69fde7462d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69fde7462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69ef5edb7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69ef5edb7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6a41297ca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6a41297ca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69fde7462d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69fde7462d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69fde7462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69fde7462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69fde7462d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69fde7462d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6a4f567248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6a4f56724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69fde7462d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69fde7462d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69fde7462d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69fde7462d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69fde7462d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69fde7462d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69fde7462d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69fde7462d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c0344266a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c0344266a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0344266a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c0344266a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c0344266a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c0344266a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c0344266a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c0344266a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9ef5edb7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69ef5edb7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69ef5edb7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69ef5edb7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69ef5edb7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69ef5edb7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69ef5edb7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69ef5edb7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g"/><Relationship Id="rId4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Relationship Id="rId4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jpg"/><Relationship Id="rId4" Type="http://schemas.openxmlformats.org/officeDocument/2006/relationships/image" Target="../media/image1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Relationship Id="rId4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jpg"/><Relationship Id="rId4" Type="http://schemas.openxmlformats.org/officeDocument/2006/relationships/image" Target="../media/image4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Relationship Id="rId4" Type="http://schemas.openxmlformats.org/officeDocument/2006/relationships/image" Target="../media/image4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jpg"/><Relationship Id="rId4" Type="http://schemas.openxmlformats.org/officeDocument/2006/relationships/image" Target="../media/image3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jpg"/><Relationship Id="rId4" Type="http://schemas.openxmlformats.org/officeDocument/2006/relationships/image" Target="../media/image4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jpg"/><Relationship Id="rId4" Type="http://schemas.openxmlformats.org/officeDocument/2006/relationships/image" Target="../media/image4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jpg"/><Relationship Id="rId4" Type="http://schemas.openxmlformats.org/officeDocument/2006/relationships/image" Target="../media/image5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13" y="1951475"/>
            <a:ext cx="8520600" cy="13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2nd NECCC Mini Series:</a:t>
            </a:r>
            <a:br>
              <a:rPr lang="en" sz="3800"/>
            </a:br>
            <a:r>
              <a:rPr lang="en" sz="3800"/>
              <a:t>Altered Reality Competitions</a:t>
            </a:r>
            <a:endParaRPr sz="3800">
              <a:solidFill>
                <a:schemeClr val="dk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2438" y="428550"/>
            <a:ext cx="1599125" cy="15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686738" y="3239075"/>
            <a:ext cx="57705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By the NECCC Panel on Altered Reality Competitions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632000" y="3673320"/>
            <a:ext cx="588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Bill Barnett, Jim Brady, Rick Cloran, Lisa Cuchara, Antoinette Gombeda, 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Mike Goodman, Cindy Gosselin, Hazel Meredith, Shiv Verma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021000" y="4249625"/>
            <a:ext cx="310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00">
                <a:solidFill>
                  <a:schemeClr val="dk1"/>
                </a:solidFill>
              </a:rPr>
              <a:t>Copyright </a:t>
            </a:r>
            <a:r>
              <a:rPr b="1" i="1" lang="en" sz="1300">
                <a:solidFill>
                  <a:schemeClr val="dk1"/>
                </a:solidFill>
              </a:rPr>
              <a:t>©</a:t>
            </a:r>
            <a:r>
              <a:rPr b="1" i="1" lang="en" sz="1000">
                <a:solidFill>
                  <a:schemeClr val="dk1"/>
                </a:solidFill>
              </a:rPr>
              <a:t> 2024 NECCC. All rights reserved.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923975" y="4117800"/>
            <a:ext cx="79086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II-C: Some AR images can be quite ethereal </a:t>
            </a:r>
            <a:r>
              <a:rPr lang="en" sz="1400">
                <a:solidFill>
                  <a:schemeClr val="dk1"/>
                </a:solidFill>
              </a:rPr>
              <a:t>(Nanda Hrul)</a:t>
            </a:r>
            <a:br>
              <a:rPr lang="en">
                <a:solidFill>
                  <a:schemeClr val="dk1"/>
                </a:solidFill>
              </a:rPr>
            </a:br>
            <a:r>
              <a:rPr lang="en" sz="1400"/>
              <a:t>Without a recognizable element, a judge might have difficulty assessing the image.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12" name="Google Shape;112;p22"/>
          <p:cNvSpPr txBox="1"/>
          <p:nvPr/>
        </p:nvSpPr>
        <p:spPr>
          <a:xfrm>
            <a:off x="6280225" y="2270700"/>
            <a:ext cx="1810500" cy="18471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2400000" dist="200025">
              <a:srgbClr val="000000">
                <a:alpha val="36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My style is experimental using an elegant interplay of form, line, texture, and color to shape and tell a story.</a:t>
            </a:r>
            <a:endParaRPr sz="18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1050" y="1540475"/>
            <a:ext cx="707375" cy="8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3750" y="444650"/>
            <a:ext cx="3673176" cy="367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idx="1" type="body"/>
          </p:nvPr>
        </p:nvSpPr>
        <p:spPr>
          <a:xfrm>
            <a:off x="927975" y="4117800"/>
            <a:ext cx="79653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II-</a:t>
            </a:r>
            <a:r>
              <a:rPr lang="en">
                <a:solidFill>
                  <a:schemeClr val="dk1"/>
                </a:solidFill>
              </a:rPr>
              <a:t>D</a:t>
            </a:r>
            <a:r>
              <a:rPr lang="en">
                <a:solidFill>
                  <a:schemeClr val="dk1"/>
                </a:solidFill>
              </a:rPr>
              <a:t>: </a:t>
            </a:r>
            <a:r>
              <a:rPr lang="en"/>
              <a:t>A recognizable feature helps the viewer understand the image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400">
                <a:solidFill>
                  <a:schemeClr val="dk1"/>
                </a:solidFill>
              </a:rPr>
              <a:t>(Nanda)</a:t>
            </a:r>
            <a:br>
              <a:rPr lang="en">
                <a:solidFill>
                  <a:schemeClr val="dk1"/>
                </a:solidFill>
              </a:rPr>
            </a:br>
            <a:r>
              <a:rPr lang="en" sz="1400"/>
              <a:t>Including some recognizable element helps a judge relate to the image.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2500" y="452600"/>
            <a:ext cx="2691550" cy="358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468375" y="45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One Judge an AR Image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468375" y="1178500"/>
            <a:ext cx="8286300" cy="34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Some judges seem to have a hard time judging these </a:t>
            </a:r>
            <a:r>
              <a:rPr lang="en"/>
              <a:t>competitions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suggest that you write clear instructions to manage judging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Judges should not be concerned with how an image is created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J</a:t>
            </a:r>
            <a:r>
              <a:rPr lang="en">
                <a:solidFill>
                  <a:schemeClr val="dk1"/>
                </a:solidFill>
              </a:rPr>
              <a:t>udging should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be based on the basic elements of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Impact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Emotion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/>
              <a:t>Composition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Technical merit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…just like any other image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There is much more guidance on judging in the 14-page Altered Reality Competition Guide available on the NECCC website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NECCC will hold another Mini Series to cover judging AR Competitions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idx="1" type="subTitle"/>
          </p:nvPr>
        </p:nvSpPr>
        <p:spPr>
          <a:xfrm>
            <a:off x="311700" y="2194650"/>
            <a:ext cx="8520600" cy="18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Part Two: </a:t>
            </a:r>
            <a:r>
              <a:rPr lang="en" sz="3800"/>
              <a:t>Suggestions For</a:t>
            </a:r>
            <a:br>
              <a:rPr lang="en" sz="3800"/>
            </a:br>
            <a:r>
              <a:rPr lang="en" sz="3800"/>
              <a:t>Tools and Techniques to Allow</a:t>
            </a:r>
            <a:endParaRPr sz="3800">
              <a:solidFill>
                <a:schemeClr val="dk1"/>
              </a:solidFill>
            </a:endParaRPr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0450" y="1002450"/>
            <a:ext cx="1025225" cy="10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445050" y="450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</a:t>
            </a:r>
            <a:r>
              <a:rPr lang="en"/>
              <a:t>ich</a:t>
            </a:r>
            <a:r>
              <a:rPr lang="en">
                <a:solidFill>
                  <a:schemeClr val="dk1"/>
                </a:solidFill>
              </a:rPr>
              <a:t> Techniques Can Be Used to Make AR Images?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445050" y="1022850"/>
            <a:ext cx="8179500" cy="26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There are many in-camera and post production tools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and techniques that makers use for AR images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Following are NECCC’s recommendations </a:t>
            </a:r>
            <a:r>
              <a:rPr lang="en">
                <a:solidFill>
                  <a:schemeClr val="dk1"/>
                </a:solidFill>
              </a:rPr>
              <a:t>f</a:t>
            </a:r>
            <a:r>
              <a:rPr lang="en">
                <a:solidFill>
                  <a:schemeClr val="dk1"/>
                </a:solidFill>
              </a:rPr>
              <a:t>or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which techniques to allow and not allow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After you decide </a:t>
            </a:r>
            <a:r>
              <a:rPr lang="en">
                <a:solidFill>
                  <a:schemeClr val="dk1"/>
                </a:solidFill>
              </a:rPr>
              <a:t>which techniques to adopt for your club,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we urge you to</a:t>
            </a:r>
            <a:r>
              <a:rPr lang="en">
                <a:solidFill>
                  <a:schemeClr val="dk1"/>
                </a:solidFill>
              </a:rPr>
              <a:t> write clear guidelines for your members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Your guidelines for members can also inform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your written instructions to judges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468100" y="455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Allow: </a:t>
            </a:r>
            <a:r>
              <a:rPr lang="en" sz="2400"/>
              <a:t>Intentional Camera Movement (ICM)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468100" y="4126575"/>
            <a:ext cx="8520600" cy="4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III-1A: </a:t>
            </a:r>
            <a:r>
              <a:rPr lang="en">
                <a:solidFill>
                  <a:schemeClr val="dk1"/>
                </a:solidFill>
              </a:rPr>
              <a:t>ICM - No post production needed </a:t>
            </a:r>
            <a:r>
              <a:rPr lang="en" sz="1400">
                <a:solidFill>
                  <a:schemeClr val="dk1"/>
                </a:solidFill>
              </a:rPr>
              <a:t>(Cindy Gosselin, Jim)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5" name="Google Shape;1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438" y="1028625"/>
            <a:ext cx="3733104" cy="31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3680" y="1028625"/>
            <a:ext cx="3735880" cy="310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462300" y="450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Allow: </a:t>
            </a:r>
            <a:r>
              <a:rPr lang="en" sz="2400"/>
              <a:t>In-Camera Multiple Exposure (ICME)</a:t>
            </a:r>
            <a:endParaRPr sz="2400"/>
          </a:p>
        </p:txBody>
      </p:sp>
      <p:sp>
        <p:nvSpPr>
          <p:cNvPr id="152" name="Google Shape;152;p28"/>
          <p:cNvSpPr txBox="1"/>
          <p:nvPr>
            <p:ph idx="1" type="body"/>
          </p:nvPr>
        </p:nvSpPr>
        <p:spPr>
          <a:xfrm>
            <a:off x="462300" y="4117975"/>
            <a:ext cx="8520600" cy="4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III-2A: </a:t>
            </a:r>
            <a:r>
              <a:rPr lang="en"/>
              <a:t>Multiple exposures on one frame</a:t>
            </a:r>
            <a:r>
              <a:rPr lang="en">
                <a:solidFill>
                  <a:schemeClr val="dk1"/>
                </a:solidFill>
              </a:rPr>
              <a:t> - No post production needed </a:t>
            </a:r>
            <a:r>
              <a:rPr lang="en" sz="1400">
                <a:solidFill>
                  <a:schemeClr val="dk1"/>
                </a:solidFill>
              </a:rPr>
              <a:t>(Jim)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046" y="1024200"/>
            <a:ext cx="3501918" cy="309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456500" y="455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Allow:</a:t>
            </a:r>
            <a:r>
              <a:rPr lang="en" sz="2400"/>
              <a:t> Abstract Subject Matter</a:t>
            </a:r>
            <a:endParaRPr sz="2400"/>
          </a:p>
        </p:txBody>
      </p:sp>
      <p:sp>
        <p:nvSpPr>
          <p:cNvPr id="159" name="Google Shape;159;p29"/>
          <p:cNvSpPr txBox="1"/>
          <p:nvPr>
            <p:ph idx="1" type="body"/>
          </p:nvPr>
        </p:nvSpPr>
        <p:spPr>
          <a:xfrm>
            <a:off x="456500" y="4113825"/>
            <a:ext cx="8520600" cy="5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III-3A: Straight out of camera or created in post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400">
                <a:solidFill>
                  <a:schemeClr val="dk1"/>
                </a:solidFill>
              </a:rPr>
              <a:t>(John Gill, Charlene Gaboriault)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586" y="1028650"/>
            <a:ext cx="4090576" cy="308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838" y="1028650"/>
            <a:ext cx="2919822" cy="308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462300" y="459125"/>
            <a:ext cx="8520600" cy="5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Allow: Time Lapse Multiple Exposure</a:t>
            </a:r>
            <a:endParaRPr/>
          </a:p>
        </p:txBody>
      </p:sp>
      <p:sp>
        <p:nvSpPr>
          <p:cNvPr id="167" name="Google Shape;167;p30"/>
          <p:cNvSpPr txBox="1"/>
          <p:nvPr>
            <p:ph idx="1" type="body"/>
          </p:nvPr>
        </p:nvSpPr>
        <p:spPr>
          <a:xfrm>
            <a:off x="462300" y="4119475"/>
            <a:ext cx="8520600" cy="4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III-4A: </a:t>
            </a:r>
            <a:r>
              <a:rPr lang="en"/>
              <a:t>An </a:t>
            </a:r>
            <a:r>
              <a:rPr lang="en">
                <a:solidFill>
                  <a:schemeClr val="dk1"/>
                </a:solidFill>
              </a:rPr>
              <a:t>example created in camera, no post production required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400">
                <a:solidFill>
                  <a:schemeClr val="dk1"/>
                </a:solidFill>
              </a:rPr>
              <a:t>(Jim)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787" y="999725"/>
            <a:ext cx="3370437" cy="311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462300" y="461700"/>
            <a:ext cx="8520600" cy="5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Allow: Time Lapse Multiple Exposure</a:t>
            </a:r>
            <a:endParaRPr/>
          </a:p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462300" y="4119475"/>
            <a:ext cx="8520600" cy="4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III-4B: Time lapse multiple exposure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blended in post production </a:t>
            </a:r>
            <a:r>
              <a:rPr lang="en" sz="1400">
                <a:solidFill>
                  <a:schemeClr val="dk1"/>
                </a:solidFill>
              </a:rPr>
              <a:t>(Cindy)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216" y="1011225"/>
            <a:ext cx="3287559" cy="309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of This Presentation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22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Review findings from the recent NECCC survey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information and suggestions to help member clubs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Understand this category of images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Introduction to the tools and techniques used to create these images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Decide which tools and techniques you want to allow in your competitions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Develop rules for how these competitions will be run at your club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Write specific competition guidelines that help your members comply with the rules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Write clear instructions for how your club wants these competitions to be judged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467375" y="444375"/>
            <a:ext cx="85206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Allow: Light-Refracting Lens Attachments</a:t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426250" y="4123325"/>
            <a:ext cx="85206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III-5A: </a:t>
            </a:r>
            <a:r>
              <a:rPr lang="en">
                <a:solidFill>
                  <a:schemeClr val="dk1"/>
                </a:solidFill>
              </a:rPr>
              <a:t>Light Ball and Lensbaby examples </a:t>
            </a:r>
            <a:r>
              <a:rPr lang="en" sz="1400">
                <a:solidFill>
                  <a:schemeClr val="dk1"/>
                </a:solidFill>
              </a:rPr>
              <a:t>(Cindy)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82" name="Google Shape;1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250" y="1017725"/>
            <a:ext cx="3445981" cy="310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384" y="1017725"/>
            <a:ext cx="3421367" cy="31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4566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Allow: Textures IF They Are Created by the Maker</a:t>
            </a:r>
            <a:endParaRPr/>
          </a:p>
        </p:txBody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479700" y="4125750"/>
            <a:ext cx="8520600" cy="4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III-6A: Example of Textures Added to an Image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400">
                <a:solidFill>
                  <a:schemeClr val="dk1"/>
                </a:solidFill>
              </a:rPr>
              <a:t>(Cindy)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463" y="1027125"/>
            <a:ext cx="2333075" cy="308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>
            <p:ph type="title"/>
          </p:nvPr>
        </p:nvSpPr>
        <p:spPr>
          <a:xfrm>
            <a:off x="46202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Allow: Painting Tools</a:t>
            </a:r>
            <a:endParaRPr/>
          </a:p>
        </p:txBody>
      </p:sp>
      <p:sp>
        <p:nvSpPr>
          <p:cNvPr id="196" name="Google Shape;196;p34"/>
          <p:cNvSpPr txBox="1"/>
          <p:nvPr>
            <p:ph idx="1" type="body"/>
          </p:nvPr>
        </p:nvSpPr>
        <p:spPr>
          <a:xfrm>
            <a:off x="462025" y="4121925"/>
            <a:ext cx="85206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III-7A: Requires the maker to choose color, placement, style, etc. </a:t>
            </a:r>
            <a:r>
              <a:rPr lang="en" sz="1400">
                <a:solidFill>
                  <a:schemeClr val="dk1"/>
                </a:solidFill>
              </a:rPr>
              <a:t>(Cindy)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560" y="1017725"/>
            <a:ext cx="3544841" cy="310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600" y="1017725"/>
            <a:ext cx="3544841" cy="310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/>
          <p:nvPr>
            <p:ph type="title"/>
          </p:nvPr>
        </p:nvSpPr>
        <p:spPr>
          <a:xfrm>
            <a:off x="456500" y="470050"/>
            <a:ext cx="85206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Allow: Brushes From Any Source</a:t>
            </a:r>
            <a:endParaRPr/>
          </a:p>
        </p:txBody>
      </p:sp>
      <p:sp>
        <p:nvSpPr>
          <p:cNvPr id="204" name="Google Shape;204;p35"/>
          <p:cNvSpPr txBox="1"/>
          <p:nvPr>
            <p:ph idx="1" type="body"/>
          </p:nvPr>
        </p:nvSpPr>
        <p:spPr>
          <a:xfrm>
            <a:off x="456500" y="4123500"/>
            <a:ext cx="8520600" cy="4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III-8A: Brushes require the maker to select style, color, position, lighting, etc. </a:t>
            </a:r>
            <a:r>
              <a:rPr lang="en" sz="1400">
                <a:solidFill>
                  <a:schemeClr val="dk1"/>
                </a:solidFill>
              </a:rPr>
              <a:t>(Jim)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05" name="Google Shape;2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300" y="1007650"/>
            <a:ext cx="3814779" cy="311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5455" y="1007650"/>
            <a:ext cx="2270246" cy="311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/>
          <p:nvPr/>
        </p:nvSpPr>
        <p:spPr>
          <a:xfrm>
            <a:off x="462300" y="1075850"/>
            <a:ext cx="81639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To qualify for any competition a Composite Image must</a:t>
            </a:r>
            <a:endParaRPr sz="25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Have all elements come from sources the maker created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Sky Replacement: be sky the maker has photographed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Generative Fill: fill using pixels from original image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Neural Filters: use only pixels from original image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Clip Art: come from images created by the maker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Textures: come from images created by the maker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Digital Frames: be created by the maker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12" name="Google Shape;212;p36"/>
          <p:cNvSpPr txBox="1"/>
          <p:nvPr/>
        </p:nvSpPr>
        <p:spPr>
          <a:xfrm>
            <a:off x="462300" y="460250"/>
            <a:ext cx="7812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Allow: Composite Images…for Any Competition</a:t>
            </a:r>
            <a:endParaRPr sz="2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445050" y="1075850"/>
            <a:ext cx="8520600" cy="22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For AR Competitions, Composites Images must also</a:t>
            </a:r>
            <a:endParaRPr sz="18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no longer resemble something that our eyes and</a:t>
            </a:r>
            <a:br>
              <a:rPr lang="en" sz="2100"/>
            </a:br>
            <a:r>
              <a:rPr lang="en" sz="2100"/>
              <a:t>brains are used to seeing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display a change in natural color, form, shape,</a:t>
            </a:r>
            <a:br>
              <a:rPr lang="en" sz="2100"/>
            </a:br>
            <a:r>
              <a:rPr lang="en" sz="2100"/>
              <a:t>and/or other elements of the image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be obvious to the viewer that these changes have occurred</a:t>
            </a:r>
            <a:endParaRPr sz="2100"/>
          </a:p>
        </p:txBody>
      </p:sp>
      <p:sp>
        <p:nvSpPr>
          <p:cNvPr id="218" name="Google Shape;218;p37"/>
          <p:cNvSpPr txBox="1"/>
          <p:nvPr/>
        </p:nvSpPr>
        <p:spPr>
          <a:xfrm>
            <a:off x="445050" y="460250"/>
            <a:ext cx="7812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Allow: Composite Images for AR Competition</a:t>
            </a:r>
            <a:endParaRPr sz="2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type="title"/>
          </p:nvPr>
        </p:nvSpPr>
        <p:spPr>
          <a:xfrm>
            <a:off x="456500" y="464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</a:t>
            </a:r>
            <a:r>
              <a:rPr lang="en"/>
              <a:t>Allow: Composites That Look Realistic</a:t>
            </a:r>
            <a:endParaRPr/>
          </a:p>
        </p:txBody>
      </p:sp>
      <p:sp>
        <p:nvSpPr>
          <p:cNvPr id="224" name="Google Shape;224;p38"/>
          <p:cNvSpPr txBox="1"/>
          <p:nvPr>
            <p:ph idx="1" type="body"/>
          </p:nvPr>
        </p:nvSpPr>
        <p:spPr>
          <a:xfrm>
            <a:off x="456500" y="4116350"/>
            <a:ext cx="85206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III-9Aa: </a:t>
            </a:r>
            <a:r>
              <a:rPr lang="en"/>
              <a:t>Composites that look realistic</a:t>
            </a:r>
            <a:r>
              <a:rPr lang="en">
                <a:solidFill>
                  <a:schemeClr val="dk1"/>
                </a:solidFill>
              </a:rPr>
              <a:t> should NOT be </a:t>
            </a:r>
            <a:r>
              <a:rPr lang="en"/>
              <a:t>allowed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400">
                <a:solidFill>
                  <a:schemeClr val="dk1"/>
                </a:solidFill>
              </a:rPr>
              <a:t>(Jim, Rick Cloran)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25" name="Google Shape;22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925" y="1208925"/>
            <a:ext cx="4300349" cy="290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499" y="1690091"/>
            <a:ext cx="3916049" cy="2426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/>
          <p:nvPr>
            <p:ph type="title"/>
          </p:nvPr>
        </p:nvSpPr>
        <p:spPr>
          <a:xfrm>
            <a:off x="450725" y="453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Do </a:t>
            </a:r>
            <a:r>
              <a:rPr lang="en"/>
              <a:t>Allow: Composites With Obvious Alterations</a:t>
            </a:r>
            <a:endParaRPr/>
          </a:p>
        </p:txBody>
      </p:sp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450725" y="4122125"/>
            <a:ext cx="85206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III-9Ab: AR </a:t>
            </a:r>
            <a:r>
              <a:rPr lang="en">
                <a:solidFill>
                  <a:schemeClr val="dk1"/>
                </a:solidFill>
              </a:rPr>
              <a:t>Composites</a:t>
            </a:r>
            <a:r>
              <a:rPr lang="en">
                <a:solidFill>
                  <a:schemeClr val="dk1"/>
                </a:solidFill>
              </a:rPr>
              <a:t> - change must be obvious to viewer </a:t>
            </a:r>
            <a:r>
              <a:rPr lang="en" sz="1400">
                <a:solidFill>
                  <a:schemeClr val="dk1"/>
                </a:solidFill>
              </a:rPr>
              <a:t>(Jim, Rick)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33" name="Google Shape;23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2663" y="1023825"/>
            <a:ext cx="3864711" cy="309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7357" y="1023825"/>
            <a:ext cx="2273981" cy="309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>
            <p:ph type="title"/>
          </p:nvPr>
        </p:nvSpPr>
        <p:spPr>
          <a:xfrm>
            <a:off x="462300" y="44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</a:t>
            </a:r>
            <a:r>
              <a:rPr lang="en"/>
              <a:t>Allow: Sky Replacement (by itself)</a:t>
            </a:r>
            <a:endParaRPr/>
          </a:p>
        </p:txBody>
      </p:sp>
      <p:sp>
        <p:nvSpPr>
          <p:cNvPr id="240" name="Google Shape;240;p40"/>
          <p:cNvSpPr txBox="1"/>
          <p:nvPr>
            <p:ph idx="1" type="body"/>
          </p:nvPr>
        </p:nvSpPr>
        <p:spPr>
          <a:xfrm>
            <a:off x="462300" y="4126950"/>
            <a:ext cx="85206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IV-2</a:t>
            </a:r>
            <a:r>
              <a:rPr lang="en"/>
              <a:t>A</a:t>
            </a:r>
            <a:r>
              <a:rPr lang="en">
                <a:solidFill>
                  <a:schemeClr val="dk1"/>
                </a:solidFill>
              </a:rPr>
              <a:t>&amp;</a:t>
            </a:r>
            <a:r>
              <a:rPr lang="en"/>
              <a:t>B</a:t>
            </a:r>
            <a:r>
              <a:rPr lang="en">
                <a:solidFill>
                  <a:schemeClr val="dk1"/>
                </a:solidFill>
              </a:rPr>
              <a:t>: </a:t>
            </a:r>
            <a:r>
              <a:rPr lang="en"/>
              <a:t>Most</a:t>
            </a:r>
            <a:r>
              <a:rPr lang="en">
                <a:solidFill>
                  <a:schemeClr val="dk1"/>
                </a:solidFill>
              </a:rPr>
              <a:t> sky replacements look realistic </a:t>
            </a:r>
            <a:r>
              <a:rPr lang="en" sz="1400">
                <a:solidFill>
                  <a:schemeClr val="dk1"/>
                </a:solidFill>
              </a:rPr>
              <a:t>(Jim)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41" name="Google Shape;2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3314" y="1016562"/>
            <a:ext cx="2468035" cy="311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2650" y="1016562"/>
            <a:ext cx="2468035" cy="311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/>
          <p:nvPr>
            <p:ph type="title"/>
          </p:nvPr>
        </p:nvSpPr>
        <p:spPr>
          <a:xfrm>
            <a:off x="462300" y="443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Do</a:t>
            </a:r>
            <a:r>
              <a:rPr lang="en"/>
              <a:t> Allow: Sky Replacement as part of AR image</a:t>
            </a:r>
            <a:endParaRPr/>
          </a:p>
        </p:txBody>
      </p:sp>
      <p:sp>
        <p:nvSpPr>
          <p:cNvPr id="248" name="Google Shape;248;p41"/>
          <p:cNvSpPr txBox="1"/>
          <p:nvPr>
            <p:ph idx="1" type="body"/>
          </p:nvPr>
        </p:nvSpPr>
        <p:spPr>
          <a:xfrm>
            <a:off x="462300" y="4105725"/>
            <a:ext cx="85206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IV-2b: The sky has been replaced in this AR Image </a:t>
            </a:r>
            <a:r>
              <a:rPr lang="en" sz="1400">
                <a:solidFill>
                  <a:schemeClr val="dk1"/>
                </a:solidFill>
              </a:rPr>
              <a:t>(Rick)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49" name="Google Shape;2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2114" y="1016100"/>
            <a:ext cx="4739760" cy="31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456500" y="37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Some Clubs Have Them</a:t>
            </a:r>
            <a:r>
              <a:rPr lang="en"/>
              <a:t>,</a:t>
            </a:r>
            <a:r>
              <a:rPr lang="en">
                <a:solidFill>
                  <a:schemeClr val="dk1"/>
                </a:solidFill>
              </a:rPr>
              <a:t> Some Clubs Don’t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456500" y="1146675"/>
            <a:ext cx="8520600" cy="24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NECCC surveyed member camera clubs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Survey says: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Some clubs don’t run any competitions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About half run some form of altered reality competition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Some are curious about starting altered reality competitions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Others</a:t>
            </a:r>
            <a:r>
              <a:rPr lang="en">
                <a:solidFill>
                  <a:schemeClr val="dk1"/>
                </a:solidFill>
              </a:rPr>
              <a:t> are reluctant to start altered reality competitions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 other words, there’s very little common ground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Provide a presentation that could provide that common ground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/>
          <p:nvPr>
            <p:ph type="title"/>
          </p:nvPr>
        </p:nvSpPr>
        <p:spPr>
          <a:xfrm>
            <a:off x="447900" y="452925"/>
            <a:ext cx="83844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Do </a:t>
            </a:r>
            <a:r>
              <a:rPr lang="en"/>
              <a:t>Allow: Sky Replacement as part of AR image</a:t>
            </a:r>
            <a:endParaRPr/>
          </a:p>
        </p:txBody>
      </p:sp>
      <p:sp>
        <p:nvSpPr>
          <p:cNvPr id="255" name="Google Shape;255;p42"/>
          <p:cNvSpPr txBox="1"/>
          <p:nvPr>
            <p:ph idx="1" type="body"/>
          </p:nvPr>
        </p:nvSpPr>
        <p:spPr>
          <a:xfrm>
            <a:off x="447900" y="4107675"/>
            <a:ext cx="85206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IV-2c</a:t>
            </a:r>
            <a:r>
              <a:rPr lang="en">
                <a:solidFill>
                  <a:schemeClr val="dk1"/>
                </a:solidFill>
              </a:rPr>
              <a:t>: Sky Replacement actually makes this an AR image </a:t>
            </a:r>
            <a:r>
              <a:rPr lang="en" sz="1400">
                <a:solidFill>
                  <a:schemeClr val="dk1"/>
                </a:solidFill>
              </a:rPr>
              <a:t>(Ken Jordan, Frank Forward)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388" y="1000825"/>
            <a:ext cx="4625226" cy="31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/>
          <p:nvPr>
            <p:ph type="title"/>
          </p:nvPr>
        </p:nvSpPr>
        <p:spPr>
          <a:xfrm>
            <a:off x="462300" y="443800"/>
            <a:ext cx="85206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Do Not </a:t>
            </a:r>
            <a:r>
              <a:rPr lang="en" sz="2400"/>
              <a:t>Allow: Generative Fill Adding Outsourced Elements</a:t>
            </a:r>
            <a:endParaRPr sz="2400"/>
          </a:p>
        </p:txBody>
      </p:sp>
      <p:sp>
        <p:nvSpPr>
          <p:cNvPr id="262" name="Google Shape;262;p43"/>
          <p:cNvSpPr txBox="1"/>
          <p:nvPr>
            <p:ph idx="1" type="body"/>
          </p:nvPr>
        </p:nvSpPr>
        <p:spPr>
          <a:xfrm>
            <a:off x="462300" y="4116350"/>
            <a:ext cx="8520600" cy="8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50">
                <a:solidFill>
                  <a:schemeClr val="dk1"/>
                </a:solidFill>
              </a:rPr>
              <a:t>III-9Da&amp;b: </a:t>
            </a:r>
            <a:r>
              <a:rPr lang="en" sz="2850"/>
              <a:t>A</a:t>
            </a:r>
            <a:r>
              <a:rPr lang="en" sz="2850">
                <a:solidFill>
                  <a:schemeClr val="dk1"/>
                </a:solidFill>
              </a:rPr>
              <a:t>dded the Lady Bug…not using pixels from original image</a:t>
            </a:r>
            <a:r>
              <a:rPr lang="en" sz="2200">
                <a:solidFill>
                  <a:schemeClr val="dk1"/>
                </a:solidFill>
              </a:rPr>
              <a:t> (Lisa</a:t>
            </a:r>
            <a:r>
              <a:rPr lang="en" sz="2200"/>
              <a:t>)</a:t>
            </a:r>
            <a:br>
              <a:rPr lang="en" sz="2200"/>
            </a:br>
            <a:r>
              <a:rPr lang="en" sz="2200"/>
              <a:t>Also…are these Altered Reality images?</a:t>
            </a:r>
            <a:endParaRPr sz="2200"/>
          </a:p>
        </p:txBody>
      </p:sp>
      <p:pic>
        <p:nvPicPr>
          <p:cNvPr id="263" name="Google Shape;2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775" y="1016500"/>
            <a:ext cx="7828096" cy="309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/>
          <p:nvPr>
            <p:ph type="title"/>
          </p:nvPr>
        </p:nvSpPr>
        <p:spPr>
          <a:xfrm>
            <a:off x="468100" y="453525"/>
            <a:ext cx="85206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But Do </a:t>
            </a:r>
            <a:r>
              <a:rPr lang="en" sz="2500"/>
              <a:t>Allow: Generative Fill Using Pixels From Image</a:t>
            </a:r>
            <a:endParaRPr sz="2500"/>
          </a:p>
        </p:txBody>
      </p:sp>
      <p:sp>
        <p:nvSpPr>
          <p:cNvPr id="269" name="Google Shape;269;p44"/>
          <p:cNvSpPr txBox="1"/>
          <p:nvPr>
            <p:ph idx="1" type="body"/>
          </p:nvPr>
        </p:nvSpPr>
        <p:spPr>
          <a:xfrm>
            <a:off x="468100" y="4133725"/>
            <a:ext cx="8520600" cy="8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III-9Db: </a:t>
            </a:r>
            <a:r>
              <a:rPr lang="en"/>
              <a:t>P</a:t>
            </a:r>
            <a:r>
              <a:rPr lang="en">
                <a:solidFill>
                  <a:schemeClr val="dk1"/>
                </a:solidFill>
              </a:rPr>
              <a:t>ixels from original image removed distractions </a:t>
            </a:r>
            <a:r>
              <a:rPr lang="en" sz="1400">
                <a:solidFill>
                  <a:schemeClr val="dk1"/>
                </a:solidFill>
              </a:rPr>
              <a:t>(Lisa)</a:t>
            </a:r>
            <a:br>
              <a:rPr lang="en" sz="1400"/>
            </a:br>
            <a:r>
              <a:rPr lang="en" sz="1600"/>
              <a:t>And…are these Altered Reality images?</a:t>
            </a:r>
            <a:endParaRPr sz="1600"/>
          </a:p>
        </p:txBody>
      </p:sp>
      <p:pic>
        <p:nvPicPr>
          <p:cNvPr id="270" name="Google Shape;27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438" y="986337"/>
            <a:ext cx="5079127" cy="317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 txBox="1"/>
          <p:nvPr>
            <p:ph type="title"/>
          </p:nvPr>
        </p:nvSpPr>
        <p:spPr>
          <a:xfrm>
            <a:off x="456650" y="427775"/>
            <a:ext cx="85206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Do Not Allow: Neural Filters Adding Outsourced Elements</a:t>
            </a:r>
            <a:endParaRPr sz="2400"/>
          </a:p>
        </p:txBody>
      </p:sp>
      <p:sp>
        <p:nvSpPr>
          <p:cNvPr id="276" name="Google Shape;276;p45"/>
          <p:cNvSpPr txBox="1"/>
          <p:nvPr>
            <p:ph idx="1" type="body"/>
          </p:nvPr>
        </p:nvSpPr>
        <p:spPr>
          <a:xfrm>
            <a:off x="456650" y="1033250"/>
            <a:ext cx="8520600" cy="33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Similar to Generative Fill, Neural Filters can use pixels from your own image, or pixels sourced from images from third parties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 order to be eligible </a:t>
            </a:r>
            <a:r>
              <a:rPr lang="en"/>
              <a:t>ANY</a:t>
            </a:r>
            <a:r>
              <a:rPr lang="en">
                <a:solidFill>
                  <a:schemeClr val="dk1"/>
                </a:solidFill>
              </a:rPr>
              <a:t> competitio</a:t>
            </a:r>
            <a:r>
              <a:rPr lang="en"/>
              <a:t>n</a:t>
            </a:r>
            <a:r>
              <a:rPr lang="en">
                <a:solidFill>
                  <a:schemeClr val="dk1"/>
                </a:solidFill>
              </a:rPr>
              <a:t>, Neural Filters must use ONLY pixels that originate from </a:t>
            </a:r>
            <a:r>
              <a:rPr lang="en"/>
              <a:t>the </a:t>
            </a:r>
            <a:r>
              <a:rPr lang="en">
                <a:solidFill>
                  <a:schemeClr val="dk1"/>
                </a:solidFill>
              </a:rPr>
              <a:t>original</a:t>
            </a:r>
            <a:r>
              <a:rPr lang="en">
                <a:solidFill>
                  <a:schemeClr val="dk1"/>
                </a:solidFill>
              </a:rPr>
              <a:t> image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Much of the time, a viewer can’t tell if a Neural Filter used outsourced pixels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Just as in Nature, Photojournalism, etc. we must rely on the integrity of the maker to be truthful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Software companies are working on a way to indicate if outsourced images have been added to an image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/>
          <p:nvPr>
            <p:ph idx="1" type="body"/>
          </p:nvPr>
        </p:nvSpPr>
        <p:spPr>
          <a:xfrm>
            <a:off x="468100" y="4099225"/>
            <a:ext cx="85206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III-9Db: Neural Filters can add pixels from third party sources </a:t>
            </a:r>
            <a:r>
              <a:rPr lang="en" sz="1400">
                <a:solidFill>
                  <a:schemeClr val="dk1"/>
                </a:solidFill>
              </a:rPr>
              <a:t>(Rick)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82" name="Google Shape;28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218" y="1360700"/>
            <a:ext cx="3962658" cy="244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148" y="1360700"/>
            <a:ext cx="3962651" cy="244552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6"/>
          <p:cNvSpPr txBox="1"/>
          <p:nvPr>
            <p:ph type="title"/>
          </p:nvPr>
        </p:nvSpPr>
        <p:spPr>
          <a:xfrm>
            <a:off x="468100" y="419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Do Not Allow: Neural Filters That Add Outsourced Elements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 txBox="1"/>
          <p:nvPr>
            <p:ph idx="1" type="subTitle"/>
          </p:nvPr>
        </p:nvSpPr>
        <p:spPr>
          <a:xfrm>
            <a:off x="311700" y="2194650"/>
            <a:ext cx="8520600" cy="18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/>
              <a:t>Part Three: Suggestions For</a:t>
            </a:r>
            <a:br>
              <a:rPr lang="en" sz="3800"/>
            </a:br>
            <a:r>
              <a:rPr lang="en" sz="3800"/>
              <a:t>Tools and Techniques NOT to Allow</a:t>
            </a:r>
            <a:endParaRPr sz="3800">
              <a:solidFill>
                <a:schemeClr val="dk1"/>
              </a:solidFill>
            </a:endParaRPr>
          </a:p>
        </p:txBody>
      </p:sp>
      <p:pic>
        <p:nvPicPr>
          <p:cNvPr id="290" name="Google Shape;2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0450" y="1002450"/>
            <a:ext cx="1025225" cy="10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/>
          <p:nvPr>
            <p:ph type="title"/>
          </p:nvPr>
        </p:nvSpPr>
        <p:spPr>
          <a:xfrm>
            <a:off x="456500" y="459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</a:t>
            </a:r>
            <a:r>
              <a:rPr lang="en"/>
              <a:t>Allow: Focus Stacking (by itself)</a:t>
            </a:r>
            <a:endParaRPr/>
          </a:p>
        </p:txBody>
      </p:sp>
      <p:sp>
        <p:nvSpPr>
          <p:cNvPr id="296" name="Google Shape;296;p48"/>
          <p:cNvSpPr txBox="1"/>
          <p:nvPr>
            <p:ph idx="1" type="body"/>
          </p:nvPr>
        </p:nvSpPr>
        <p:spPr>
          <a:xfrm>
            <a:off x="456500" y="4113925"/>
            <a:ext cx="85206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IV-1: </a:t>
            </a:r>
            <a:r>
              <a:rPr lang="en"/>
              <a:t>But, f</a:t>
            </a:r>
            <a:r>
              <a:rPr lang="en">
                <a:solidFill>
                  <a:schemeClr val="dk1"/>
                </a:solidFill>
              </a:rPr>
              <a:t>ocus</a:t>
            </a:r>
            <a:r>
              <a:rPr lang="en">
                <a:solidFill>
                  <a:schemeClr val="dk1"/>
                </a:solidFill>
              </a:rPr>
              <a:t> stacking could be PART of an AR image </a:t>
            </a:r>
            <a:r>
              <a:rPr lang="en" sz="1400">
                <a:solidFill>
                  <a:schemeClr val="dk1"/>
                </a:solidFill>
              </a:rPr>
              <a:t>(Lisa)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97" name="Google Shape;2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62" y="1029575"/>
            <a:ext cx="8246477" cy="308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/>
          <p:nvPr>
            <p:ph type="title"/>
          </p:nvPr>
        </p:nvSpPr>
        <p:spPr>
          <a:xfrm>
            <a:off x="462300" y="441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</a:t>
            </a:r>
            <a:r>
              <a:rPr lang="en"/>
              <a:t>Allow: Clip Art From Third Party Source</a:t>
            </a:r>
            <a:endParaRPr/>
          </a:p>
        </p:txBody>
      </p:sp>
      <p:sp>
        <p:nvSpPr>
          <p:cNvPr id="303" name="Google Shape;303;p49"/>
          <p:cNvSpPr txBox="1"/>
          <p:nvPr>
            <p:ph idx="1" type="body"/>
          </p:nvPr>
        </p:nvSpPr>
        <p:spPr>
          <a:xfrm>
            <a:off x="462300" y="4110550"/>
            <a:ext cx="8658600" cy="4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</a:t>
            </a:r>
            <a:r>
              <a:rPr lang="en"/>
              <a:t>V-2</a:t>
            </a:r>
            <a:r>
              <a:rPr lang="en">
                <a:solidFill>
                  <a:schemeClr val="dk1"/>
                </a:solidFill>
              </a:rPr>
              <a:t>: Must be created by the maker </a:t>
            </a:r>
            <a:r>
              <a:rPr lang="en" sz="1400">
                <a:solidFill>
                  <a:schemeClr val="dk1"/>
                </a:solidFill>
              </a:rPr>
              <a:t>(Cindy)</a:t>
            </a:r>
            <a:r>
              <a:rPr lang="en">
                <a:solidFill>
                  <a:schemeClr val="dk1"/>
                </a:solidFill>
              </a:rPr>
              <a:t>, n</a:t>
            </a:r>
            <a:r>
              <a:rPr lang="en">
                <a:solidFill>
                  <a:schemeClr val="dk1"/>
                </a:solidFill>
              </a:rPr>
              <a:t>ot sourced from </a:t>
            </a:r>
            <a:r>
              <a:rPr lang="en">
                <a:solidFill>
                  <a:schemeClr val="dk1"/>
                </a:solidFill>
              </a:rPr>
              <a:t>third</a:t>
            </a:r>
            <a:r>
              <a:rPr lang="en">
                <a:solidFill>
                  <a:schemeClr val="dk1"/>
                </a:solidFill>
              </a:rPr>
              <a:t> party </a:t>
            </a:r>
            <a:r>
              <a:rPr lang="en" sz="1400">
                <a:solidFill>
                  <a:schemeClr val="dk1"/>
                </a:solidFill>
              </a:rPr>
              <a:t>(Lisa)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04" name="Google Shape;30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350" y="1055300"/>
            <a:ext cx="3314500" cy="305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0924" y="1055300"/>
            <a:ext cx="3703802" cy="305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/>
          <p:nvPr>
            <p:ph type="title"/>
          </p:nvPr>
        </p:nvSpPr>
        <p:spPr>
          <a:xfrm>
            <a:off x="462300" y="430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</a:t>
            </a:r>
            <a:r>
              <a:rPr lang="en"/>
              <a:t>Allow: Textures Sourced From Any Third Party</a:t>
            </a:r>
            <a:endParaRPr/>
          </a:p>
        </p:txBody>
      </p:sp>
      <p:sp>
        <p:nvSpPr>
          <p:cNvPr id="311" name="Google Shape;311;p50"/>
          <p:cNvSpPr txBox="1"/>
          <p:nvPr>
            <p:ph idx="1" type="body"/>
          </p:nvPr>
        </p:nvSpPr>
        <p:spPr>
          <a:xfrm>
            <a:off x="462300" y="4127925"/>
            <a:ext cx="8520600" cy="4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</a:t>
            </a:r>
            <a:r>
              <a:rPr lang="en"/>
              <a:t>V-3</a:t>
            </a:r>
            <a:r>
              <a:rPr lang="en">
                <a:solidFill>
                  <a:schemeClr val="dk1"/>
                </a:solidFill>
              </a:rPr>
              <a:t>: Textures need to be created by the maker </a:t>
            </a:r>
            <a:r>
              <a:rPr lang="en" sz="1400">
                <a:solidFill>
                  <a:schemeClr val="dk1"/>
                </a:solidFill>
              </a:rPr>
              <a:t>(Hazel Meredith)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12" name="Google Shape;31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650" y="1003250"/>
            <a:ext cx="2100302" cy="312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6315" y="1003250"/>
            <a:ext cx="4214235" cy="312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1"/>
          <p:cNvSpPr txBox="1"/>
          <p:nvPr>
            <p:ph type="title"/>
          </p:nvPr>
        </p:nvSpPr>
        <p:spPr>
          <a:xfrm>
            <a:off x="450700" y="465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</a:t>
            </a:r>
            <a:r>
              <a:rPr lang="en"/>
              <a:t>Allow: Star Trails Image </a:t>
            </a:r>
            <a:r>
              <a:rPr lang="en"/>
              <a:t>(by Itself)</a:t>
            </a:r>
            <a:endParaRPr/>
          </a:p>
        </p:txBody>
      </p:sp>
      <p:sp>
        <p:nvSpPr>
          <p:cNvPr id="319" name="Google Shape;319;p51"/>
          <p:cNvSpPr txBox="1"/>
          <p:nvPr>
            <p:ph idx="1" type="body"/>
          </p:nvPr>
        </p:nvSpPr>
        <p:spPr>
          <a:xfrm>
            <a:off x="450700" y="4122125"/>
            <a:ext cx="85206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</a:t>
            </a:r>
            <a:r>
              <a:rPr lang="en"/>
              <a:t>4a</a:t>
            </a:r>
            <a:r>
              <a:rPr lang="en">
                <a:solidFill>
                  <a:schemeClr val="dk1"/>
                </a:solidFill>
              </a:rPr>
              <a:t>: Star Trails have become commonplace therefore not AR </a:t>
            </a:r>
            <a:r>
              <a:rPr lang="en" sz="1400">
                <a:solidFill>
                  <a:schemeClr val="dk1"/>
                </a:solidFill>
              </a:rPr>
              <a:t>(Lisa,)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20" name="Google Shape;32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6325" y="1005175"/>
            <a:ext cx="2351325" cy="31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462300" y="369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</a:t>
            </a:r>
            <a:r>
              <a:rPr lang="en"/>
              <a:t>P</a:t>
            </a:r>
            <a:r>
              <a:rPr lang="en">
                <a:solidFill>
                  <a:schemeClr val="dk1"/>
                </a:solidFill>
              </a:rPr>
              <a:t>resentation </a:t>
            </a:r>
            <a:r>
              <a:rPr lang="en"/>
              <a:t>O</a:t>
            </a:r>
            <a:r>
              <a:rPr lang="en">
                <a:solidFill>
                  <a:schemeClr val="dk1"/>
                </a:solidFill>
              </a:rPr>
              <a:t>ffers </a:t>
            </a:r>
            <a:r>
              <a:rPr lang="en"/>
              <a:t>S</a:t>
            </a:r>
            <a:r>
              <a:rPr lang="en">
                <a:solidFill>
                  <a:schemeClr val="dk1"/>
                </a:solidFill>
              </a:rPr>
              <a:t>uggestions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462300" y="1175650"/>
            <a:ext cx="8520600" cy="22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suggestions in this program are influenced by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NECCC’s recent survey of member clubs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Best practices from PSA and other Councils around the country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 panel of experienced photographers and judges </a:t>
            </a:r>
            <a:r>
              <a:rPr lang="en"/>
              <a:t>from </a:t>
            </a:r>
            <a:r>
              <a:rPr lang="en">
                <a:solidFill>
                  <a:schemeClr val="dk1"/>
                </a:solidFill>
              </a:rPr>
              <a:t>New England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W</a:t>
            </a:r>
            <a:r>
              <a:rPr lang="en">
                <a:solidFill>
                  <a:schemeClr val="dk1"/>
                </a:solidFill>
              </a:rPr>
              <a:t>e hope clubs will be better able to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Decide what you want in your Altered Reality competitions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Provide your members with clear written guidelines/rules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Write clear and detailed instructions for judges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2"/>
          <p:cNvSpPr txBox="1"/>
          <p:nvPr>
            <p:ph type="title"/>
          </p:nvPr>
        </p:nvSpPr>
        <p:spPr>
          <a:xfrm>
            <a:off x="450700" y="465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Do</a:t>
            </a:r>
            <a:r>
              <a:rPr lang="en"/>
              <a:t> Allow: Star Trails as Part of an AR image</a:t>
            </a:r>
            <a:endParaRPr/>
          </a:p>
        </p:txBody>
      </p:sp>
      <p:sp>
        <p:nvSpPr>
          <p:cNvPr id="326" name="Google Shape;326;p52"/>
          <p:cNvSpPr txBox="1"/>
          <p:nvPr>
            <p:ph idx="1" type="body"/>
          </p:nvPr>
        </p:nvSpPr>
        <p:spPr>
          <a:xfrm>
            <a:off x="450700" y="4122125"/>
            <a:ext cx="85206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</a:t>
            </a:r>
            <a:r>
              <a:rPr lang="en"/>
              <a:t>4b</a:t>
            </a:r>
            <a:r>
              <a:rPr lang="en">
                <a:solidFill>
                  <a:schemeClr val="dk1"/>
                </a:solidFill>
              </a:rPr>
              <a:t>: Star Trails as part of an AR image are OK </a:t>
            </a:r>
            <a:r>
              <a:rPr lang="en" sz="1400">
                <a:solidFill>
                  <a:schemeClr val="dk1"/>
                </a:solidFill>
              </a:rPr>
              <a:t>(Lisa)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27" name="Google Shape;32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3900" y="1003650"/>
            <a:ext cx="3136200" cy="313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/>
          <p:nvPr>
            <p:ph type="title"/>
          </p:nvPr>
        </p:nvSpPr>
        <p:spPr>
          <a:xfrm>
            <a:off x="450725" y="432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</a:t>
            </a:r>
            <a:r>
              <a:rPr lang="en"/>
              <a:t>Allow: Infrared (IR) Images By Themselves</a:t>
            </a:r>
            <a:endParaRPr/>
          </a:p>
        </p:txBody>
      </p:sp>
      <p:sp>
        <p:nvSpPr>
          <p:cNvPr id="333" name="Google Shape;333;p53"/>
          <p:cNvSpPr txBox="1"/>
          <p:nvPr>
            <p:ph idx="1" type="body"/>
          </p:nvPr>
        </p:nvSpPr>
        <p:spPr>
          <a:xfrm>
            <a:off x="450725" y="4127950"/>
            <a:ext cx="85206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</a:t>
            </a:r>
            <a:r>
              <a:rPr lang="en"/>
              <a:t>5</a:t>
            </a:r>
            <a:r>
              <a:rPr lang="en">
                <a:solidFill>
                  <a:schemeClr val="dk1"/>
                </a:solidFill>
              </a:rPr>
              <a:t>: IR by itself is commonplace; IR in an AR image is OK </a:t>
            </a:r>
            <a:r>
              <a:rPr lang="en" sz="1400">
                <a:solidFill>
                  <a:schemeClr val="dk1"/>
                </a:solidFill>
              </a:rPr>
              <a:t>(Bill, Lisa, Jim)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34" name="Google Shape;3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4375" y="1005063"/>
            <a:ext cx="2295793" cy="31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257" y="1005063"/>
            <a:ext cx="1305368" cy="313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 txBox="1"/>
          <p:nvPr>
            <p:ph type="title"/>
          </p:nvPr>
        </p:nvSpPr>
        <p:spPr>
          <a:xfrm>
            <a:off x="456525" y="473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</a:t>
            </a:r>
            <a:r>
              <a:rPr lang="en"/>
              <a:t>Allow: Light Painting (by itself)</a:t>
            </a:r>
            <a:endParaRPr/>
          </a:p>
        </p:txBody>
      </p:sp>
      <p:sp>
        <p:nvSpPr>
          <p:cNvPr id="341" name="Google Shape;341;p54"/>
          <p:cNvSpPr txBox="1"/>
          <p:nvPr>
            <p:ph idx="1" type="body"/>
          </p:nvPr>
        </p:nvSpPr>
        <p:spPr>
          <a:xfrm>
            <a:off x="456525" y="4123625"/>
            <a:ext cx="85206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</a:t>
            </a:r>
            <a:r>
              <a:rPr lang="en"/>
              <a:t>6</a:t>
            </a:r>
            <a:r>
              <a:rPr lang="en">
                <a:solidFill>
                  <a:schemeClr val="dk1"/>
                </a:solidFill>
              </a:rPr>
              <a:t>: Light painting can be part of an AR image </a:t>
            </a:r>
            <a:r>
              <a:rPr lang="en" sz="1400">
                <a:solidFill>
                  <a:schemeClr val="dk1"/>
                </a:solidFill>
              </a:rPr>
              <a:t>(Cindy, Jim)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42" name="Google Shape;34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163" y="1033175"/>
            <a:ext cx="3675556" cy="307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159" y="1033175"/>
            <a:ext cx="2491679" cy="307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/>
          <p:nvPr>
            <p:ph type="title"/>
          </p:nvPr>
        </p:nvSpPr>
        <p:spPr>
          <a:xfrm>
            <a:off x="444925" y="45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Do Not </a:t>
            </a:r>
            <a:r>
              <a:rPr lang="en" sz="2400"/>
              <a:t>Allow: High Dynamic Range (HDR) By Itself</a:t>
            </a:r>
            <a:endParaRPr sz="2400"/>
          </a:p>
        </p:txBody>
      </p:sp>
      <p:sp>
        <p:nvSpPr>
          <p:cNvPr id="349" name="Google Shape;349;p55"/>
          <p:cNvSpPr txBox="1"/>
          <p:nvPr>
            <p:ph idx="1" type="body"/>
          </p:nvPr>
        </p:nvSpPr>
        <p:spPr>
          <a:xfrm>
            <a:off x="444925" y="4112175"/>
            <a:ext cx="8520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</a:t>
            </a:r>
            <a:r>
              <a:rPr lang="en"/>
              <a:t>7</a:t>
            </a:r>
            <a:r>
              <a:rPr lang="en">
                <a:solidFill>
                  <a:schemeClr val="dk1"/>
                </a:solidFill>
              </a:rPr>
              <a:t>: HDR by itself does not make an image AR </a:t>
            </a:r>
            <a:r>
              <a:rPr lang="en" sz="1400">
                <a:solidFill>
                  <a:schemeClr val="dk1"/>
                </a:solidFill>
              </a:rPr>
              <a:t>(Rick)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50" name="Google Shape;35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2887" y="1029275"/>
            <a:ext cx="1837502" cy="30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3612" y="1029275"/>
            <a:ext cx="3163873" cy="30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"/>
          <p:cNvSpPr txBox="1"/>
          <p:nvPr>
            <p:ph type="title"/>
          </p:nvPr>
        </p:nvSpPr>
        <p:spPr>
          <a:xfrm>
            <a:off x="467950" y="45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Do Not Allow: High Dynamic Range (HDR) By Itself</a:t>
            </a:r>
            <a:endParaRPr sz="2400"/>
          </a:p>
        </p:txBody>
      </p:sp>
      <p:sp>
        <p:nvSpPr>
          <p:cNvPr id="357" name="Google Shape;357;p56"/>
          <p:cNvSpPr txBox="1"/>
          <p:nvPr>
            <p:ph idx="1" type="body"/>
          </p:nvPr>
        </p:nvSpPr>
        <p:spPr>
          <a:xfrm>
            <a:off x="467950" y="4117925"/>
            <a:ext cx="8520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</a:t>
            </a:r>
            <a:r>
              <a:rPr lang="en"/>
              <a:t>7</a:t>
            </a:r>
            <a:r>
              <a:rPr lang="en">
                <a:solidFill>
                  <a:schemeClr val="dk1"/>
                </a:solidFill>
              </a:rPr>
              <a:t>: More examples of HDR (tone mapped) images not AR </a:t>
            </a:r>
            <a:r>
              <a:rPr lang="en" sz="1400">
                <a:solidFill>
                  <a:schemeClr val="dk1"/>
                </a:solidFill>
              </a:rPr>
              <a:t>(Lisa)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58" name="Google Shape;3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037" y="1034799"/>
            <a:ext cx="4291126" cy="27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985" y="1029275"/>
            <a:ext cx="3497976" cy="2778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7"/>
          <p:cNvSpPr txBox="1"/>
          <p:nvPr>
            <p:ph type="title"/>
          </p:nvPr>
        </p:nvSpPr>
        <p:spPr>
          <a:xfrm>
            <a:off x="473750" y="423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</a:t>
            </a:r>
            <a:r>
              <a:rPr lang="en"/>
              <a:t>Allow: Panoramic Images (by themselves)</a:t>
            </a:r>
            <a:endParaRPr/>
          </a:p>
        </p:txBody>
      </p:sp>
      <p:sp>
        <p:nvSpPr>
          <p:cNvPr id="365" name="Google Shape;365;p57"/>
          <p:cNvSpPr txBox="1"/>
          <p:nvPr>
            <p:ph idx="1" type="body"/>
          </p:nvPr>
        </p:nvSpPr>
        <p:spPr>
          <a:xfrm>
            <a:off x="473750" y="4117825"/>
            <a:ext cx="85206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</a:t>
            </a:r>
            <a:r>
              <a:rPr lang="en"/>
              <a:t>8</a:t>
            </a:r>
            <a:r>
              <a:rPr lang="en">
                <a:solidFill>
                  <a:schemeClr val="dk1"/>
                </a:solidFill>
              </a:rPr>
              <a:t>: Non-AR Panorama - (Lisa)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66" name="Google Shape;36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188" y="1011037"/>
            <a:ext cx="5545624" cy="312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"/>
          <p:cNvSpPr txBox="1"/>
          <p:nvPr>
            <p:ph type="title"/>
          </p:nvPr>
        </p:nvSpPr>
        <p:spPr>
          <a:xfrm>
            <a:off x="462300" y="46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Do </a:t>
            </a:r>
            <a:r>
              <a:rPr lang="en"/>
              <a:t>Allow: Panoramic Images Converted to AR</a:t>
            </a:r>
            <a:endParaRPr/>
          </a:p>
        </p:txBody>
      </p:sp>
      <p:sp>
        <p:nvSpPr>
          <p:cNvPr id="372" name="Google Shape;372;p58"/>
          <p:cNvSpPr txBox="1"/>
          <p:nvPr>
            <p:ph idx="1" type="body"/>
          </p:nvPr>
        </p:nvSpPr>
        <p:spPr>
          <a:xfrm>
            <a:off x="462300" y="4117875"/>
            <a:ext cx="8520600" cy="4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</a:t>
            </a:r>
            <a:r>
              <a:rPr lang="en"/>
              <a:t>8</a:t>
            </a:r>
            <a:r>
              <a:rPr lang="en">
                <a:solidFill>
                  <a:schemeClr val="dk1"/>
                </a:solidFill>
              </a:rPr>
              <a:t>: The flood effect can make a Panorama an HDR image </a:t>
            </a:r>
            <a:r>
              <a:rPr lang="en" sz="1500">
                <a:solidFill>
                  <a:schemeClr val="dk1"/>
                </a:solidFill>
              </a:rPr>
              <a:t>(Lisa)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373" name="Google Shape;37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125" y="1053900"/>
            <a:ext cx="6921751" cy="30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9"/>
          <p:cNvSpPr txBox="1"/>
          <p:nvPr>
            <p:ph type="title"/>
          </p:nvPr>
        </p:nvSpPr>
        <p:spPr>
          <a:xfrm>
            <a:off x="456500" y="458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</a:t>
            </a:r>
            <a:r>
              <a:rPr lang="en"/>
              <a:t>Allow: Digital Frames Added To Non-AR Images</a:t>
            </a:r>
            <a:endParaRPr/>
          </a:p>
        </p:txBody>
      </p:sp>
      <p:sp>
        <p:nvSpPr>
          <p:cNvPr id="379" name="Google Shape;379;p59"/>
          <p:cNvSpPr txBox="1"/>
          <p:nvPr>
            <p:ph idx="1" type="body"/>
          </p:nvPr>
        </p:nvSpPr>
        <p:spPr>
          <a:xfrm>
            <a:off x="456500" y="4117875"/>
            <a:ext cx="85206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</a:t>
            </a:r>
            <a:r>
              <a:rPr lang="en"/>
              <a:t>9</a:t>
            </a:r>
            <a:r>
              <a:rPr lang="en">
                <a:solidFill>
                  <a:schemeClr val="dk1"/>
                </a:solidFill>
              </a:rPr>
              <a:t>: Digital Frame by itself does not make an AR image </a:t>
            </a:r>
            <a:r>
              <a:rPr lang="en" sz="1400">
                <a:solidFill>
                  <a:schemeClr val="dk1"/>
                </a:solidFill>
              </a:rPr>
              <a:t>(Cindy)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80" name="Google Shape;38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0013" y="1002750"/>
            <a:ext cx="4183974" cy="313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0"/>
          <p:cNvSpPr txBox="1"/>
          <p:nvPr>
            <p:ph type="title"/>
          </p:nvPr>
        </p:nvSpPr>
        <p:spPr>
          <a:xfrm>
            <a:off x="456500" y="467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Do </a:t>
            </a:r>
            <a:r>
              <a:rPr lang="en"/>
              <a:t>Allow: A Digital Frame Around An AR Image</a:t>
            </a:r>
            <a:endParaRPr/>
          </a:p>
        </p:txBody>
      </p:sp>
      <p:sp>
        <p:nvSpPr>
          <p:cNvPr id="386" name="Google Shape;386;p60"/>
          <p:cNvSpPr txBox="1"/>
          <p:nvPr>
            <p:ph idx="1" type="body"/>
          </p:nvPr>
        </p:nvSpPr>
        <p:spPr>
          <a:xfrm>
            <a:off x="456500" y="4117900"/>
            <a:ext cx="8520600" cy="4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IV-</a:t>
            </a:r>
            <a:r>
              <a:rPr lang="en"/>
              <a:t>9</a:t>
            </a:r>
            <a:r>
              <a:rPr lang="en">
                <a:solidFill>
                  <a:schemeClr val="dk1"/>
                </a:solidFill>
              </a:rPr>
              <a:t>: AR image surrounded by digital frame </a:t>
            </a:r>
            <a:r>
              <a:rPr lang="en" sz="1400">
                <a:solidFill>
                  <a:schemeClr val="dk1"/>
                </a:solidFill>
              </a:rPr>
              <a:t>(Cindy, Jim)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87" name="Google Shape;38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438" y="1033138"/>
            <a:ext cx="5467130" cy="307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1"/>
          <p:cNvSpPr txBox="1"/>
          <p:nvPr>
            <p:ph type="title"/>
          </p:nvPr>
        </p:nvSpPr>
        <p:spPr>
          <a:xfrm>
            <a:off x="456650" y="460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Summary: Determine If An Image Should Be Allowed</a:t>
            </a:r>
            <a:endParaRPr sz="2400"/>
          </a:p>
        </p:txBody>
      </p:sp>
      <p:sp>
        <p:nvSpPr>
          <p:cNvPr id="393" name="Google Shape;393;p61"/>
          <p:cNvSpPr txBox="1"/>
          <p:nvPr>
            <p:ph idx="1" type="body"/>
          </p:nvPr>
        </p:nvSpPr>
        <p:spPr>
          <a:xfrm>
            <a:off x="456650" y="1109450"/>
            <a:ext cx="8520600" cy="36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Does the image use a technique or tool that your rules </a:t>
            </a:r>
            <a:br>
              <a:rPr lang="en"/>
            </a:br>
            <a:r>
              <a:rPr lang="en"/>
              <a:t>s</a:t>
            </a:r>
            <a:r>
              <a:rPr lang="en"/>
              <a:t>tate is not allowed?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AutoNum type="alphaLcPeriod"/>
            </a:pPr>
            <a:r>
              <a:rPr lang="en">
                <a:solidFill>
                  <a:srgbClr val="FF0000"/>
                </a:solidFill>
              </a:rPr>
              <a:t>If Yes - should NOT be allowed</a:t>
            </a:r>
            <a:endParaRPr>
              <a:solidFill>
                <a:srgbClr val="FF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AutoNum type="alphaLcPeriod"/>
            </a:pPr>
            <a:r>
              <a:rPr lang="en">
                <a:solidFill>
                  <a:srgbClr val="00FF00"/>
                </a:solidFill>
              </a:rPr>
              <a:t>If No - </a:t>
            </a:r>
            <a:r>
              <a:rPr lang="en">
                <a:solidFill>
                  <a:srgbClr val="00FF00"/>
                </a:solidFill>
              </a:rPr>
              <a:t>Image </a:t>
            </a:r>
            <a:r>
              <a:rPr lang="en">
                <a:solidFill>
                  <a:srgbClr val="00FF00"/>
                </a:solidFill>
              </a:rPr>
              <a:t>can be allowed</a:t>
            </a:r>
            <a:endParaRPr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Is the image no longer a TRUE AND REALISTIC </a:t>
            </a:r>
            <a:br>
              <a:rPr lang="en"/>
            </a:br>
            <a:r>
              <a:rPr lang="en"/>
              <a:t>REPRESENTATION OF REALITY?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AutoNum type="alphaLcPeriod"/>
            </a:pPr>
            <a:r>
              <a:rPr lang="en">
                <a:solidFill>
                  <a:srgbClr val="FF0000"/>
                </a:solidFill>
              </a:rPr>
              <a:t>If No - should NOT be allowed (it still looks realistic)</a:t>
            </a:r>
            <a:endParaRPr>
              <a:solidFill>
                <a:srgbClr val="FF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AutoNum type="alphaLcPeriod"/>
            </a:pPr>
            <a:r>
              <a:rPr lang="en">
                <a:solidFill>
                  <a:srgbClr val="00FF00"/>
                </a:solidFill>
              </a:rPr>
              <a:t>If Yes - Image can be allowed</a:t>
            </a:r>
            <a:endParaRPr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Is it immediately OBVIOUS that the image is no longer what our eyes and brains are used to seeing?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AutoNum type="alphaLcPeriod"/>
            </a:pPr>
            <a:r>
              <a:rPr lang="en">
                <a:solidFill>
                  <a:srgbClr val="FF0000"/>
                </a:solidFill>
              </a:rPr>
              <a:t>If NO - should NOT be allowed (viewer has to struggle to determine if unrealistic)</a:t>
            </a:r>
            <a:endParaRPr>
              <a:solidFill>
                <a:srgbClr val="FF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AutoNum type="alphaLcPeriod"/>
            </a:pPr>
            <a:r>
              <a:rPr lang="en">
                <a:solidFill>
                  <a:srgbClr val="00FF00"/>
                </a:solidFill>
              </a:rPr>
              <a:t>If Yes - Image can be allowed</a:t>
            </a:r>
            <a:endParaRPr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" type="subTitle"/>
          </p:nvPr>
        </p:nvSpPr>
        <p:spPr>
          <a:xfrm>
            <a:off x="311700" y="2194650"/>
            <a:ext cx="8520600" cy="18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Part One: </a:t>
            </a:r>
            <a:r>
              <a:rPr lang="en" sz="3800"/>
              <a:t>What Is an</a:t>
            </a:r>
            <a:endParaRPr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Altered Reality Competition?</a:t>
            </a:r>
            <a:endParaRPr sz="3800"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0450" y="1002450"/>
            <a:ext cx="1025225" cy="10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2"/>
          <p:cNvSpPr txBox="1"/>
          <p:nvPr>
            <p:ph idx="1" type="subTitle"/>
          </p:nvPr>
        </p:nvSpPr>
        <p:spPr>
          <a:xfrm>
            <a:off x="311700" y="1889850"/>
            <a:ext cx="85206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Thank you for your attention.</a:t>
            </a:r>
            <a:endParaRPr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We hope this presentation has been helpful toward your efforts to develop AR competitions.</a:t>
            </a:r>
            <a:endParaRPr sz="3800"/>
          </a:p>
        </p:txBody>
      </p:sp>
      <p:pic>
        <p:nvPicPr>
          <p:cNvPr id="399" name="Google Shape;39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9388" y="697650"/>
            <a:ext cx="1025225" cy="10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3"/>
          <p:cNvSpPr txBox="1"/>
          <p:nvPr>
            <p:ph idx="1" type="subTitle"/>
          </p:nvPr>
        </p:nvSpPr>
        <p:spPr>
          <a:xfrm>
            <a:off x="242300" y="1910250"/>
            <a:ext cx="8520600" cy="25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Stay Tuned!</a:t>
            </a:r>
            <a:endParaRPr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A Separate Presentation Will Cover Suggestions to Help Develop Judging Instructions for AR Competitions</a:t>
            </a:r>
            <a:endParaRPr sz="3800"/>
          </a:p>
        </p:txBody>
      </p:sp>
      <p:pic>
        <p:nvPicPr>
          <p:cNvPr id="405" name="Google Shape;40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9388" y="692025"/>
            <a:ext cx="1025225" cy="10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450725" y="470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In a Name</a:t>
            </a:r>
            <a:r>
              <a:rPr lang="en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450725" y="1146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Different</a:t>
            </a:r>
            <a:r>
              <a:rPr lang="en">
                <a:solidFill>
                  <a:schemeClr val="dk1"/>
                </a:solidFill>
              </a:rPr>
              <a:t> clubs use different titles for these competitions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Creative - too general; most photographers strive for creative images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Manipulated - nearly all digital images are manipulated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Abstract - too restrictive, not all AR images are abstract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NECCC suggests using “Altered Reality (AR)”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This is based on the definition of </a:t>
            </a:r>
            <a:r>
              <a:rPr lang="en">
                <a:solidFill>
                  <a:schemeClr val="dk1"/>
                </a:solidFill>
              </a:rPr>
              <a:t>what</a:t>
            </a:r>
            <a:r>
              <a:rPr lang="en">
                <a:solidFill>
                  <a:schemeClr val="dk1"/>
                </a:solidFill>
              </a:rPr>
              <a:t> an AR image is (in the next slide)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We also want to make a clear distinction </a:t>
            </a:r>
            <a:r>
              <a:rPr lang="en">
                <a:solidFill>
                  <a:schemeClr val="dk1"/>
                </a:solidFill>
              </a:rPr>
              <a:t>between</a:t>
            </a:r>
            <a:r>
              <a:rPr lang="en">
                <a:solidFill>
                  <a:schemeClr val="dk1"/>
                </a:solidFill>
              </a:rPr>
              <a:t> AR and Artificial Intelligence (AI)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479675" y="459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</a:t>
            </a:r>
            <a:r>
              <a:rPr lang="en"/>
              <a:t>Is</a:t>
            </a:r>
            <a:r>
              <a:rPr lang="en">
                <a:solidFill>
                  <a:schemeClr val="dk1"/>
                </a:solidFill>
              </a:rPr>
              <a:t> an Altered Reality</a:t>
            </a:r>
            <a:r>
              <a:rPr lang="en"/>
              <a:t> Image</a:t>
            </a:r>
            <a:r>
              <a:rPr lang="en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479675" y="1135075"/>
            <a:ext cx="8520600" cy="32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Based on </a:t>
            </a:r>
            <a:r>
              <a:rPr lang="en">
                <a:solidFill>
                  <a:schemeClr val="dk1"/>
                </a:solidFill>
              </a:rPr>
              <a:t>input</a:t>
            </a:r>
            <a:r>
              <a:rPr lang="en">
                <a:solidFill>
                  <a:schemeClr val="dk1"/>
                </a:solidFill>
              </a:rPr>
              <a:t> from PSA and other Councils, an AR image should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Obviously display a change of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Natural color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Form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/>
              <a:t>Texture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Appearance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…or any combination of these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These changes should result in</a:t>
            </a:r>
            <a:br>
              <a:rPr lang="en"/>
            </a:br>
            <a:r>
              <a:rPr lang="en"/>
              <a:t>an image that no longer resembles what we are </a:t>
            </a:r>
            <a:r>
              <a:rPr lang="en"/>
              <a:t>used</a:t>
            </a:r>
            <a:r>
              <a:rPr lang="en"/>
              <a:t> to seeing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These changes should be readily apparent to the viewer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“not a true nor realistic representation of reality” must be obvious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926125" y="4117825"/>
            <a:ext cx="87402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II-A: An AR image can be SIMPLE </a:t>
            </a:r>
            <a:r>
              <a:rPr lang="en" sz="1400">
                <a:solidFill>
                  <a:schemeClr val="dk1"/>
                </a:solidFill>
              </a:rPr>
              <a:t>(Jim Brady)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3862" y="304800"/>
            <a:ext cx="4096276" cy="381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911725" y="4126475"/>
            <a:ext cx="78690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II-B: But </a:t>
            </a:r>
            <a:r>
              <a:rPr lang="en"/>
              <a:t>most</a:t>
            </a:r>
            <a:r>
              <a:rPr lang="en">
                <a:solidFill>
                  <a:schemeClr val="dk1"/>
                </a:solidFill>
              </a:rPr>
              <a:t> successful</a:t>
            </a:r>
            <a:r>
              <a:rPr lang="en">
                <a:solidFill>
                  <a:schemeClr val="dk1"/>
                </a:solidFill>
              </a:rPr>
              <a:t> AR images </a:t>
            </a:r>
            <a:r>
              <a:rPr lang="en"/>
              <a:t>are</a:t>
            </a:r>
            <a:r>
              <a:rPr lang="en">
                <a:solidFill>
                  <a:schemeClr val="dk1"/>
                </a:solidFill>
              </a:rPr>
              <a:t> usually COMPLEX </a:t>
            </a:r>
            <a:r>
              <a:rPr lang="en" sz="1400">
                <a:solidFill>
                  <a:schemeClr val="dk1"/>
                </a:solidFill>
              </a:rPr>
              <a:t>(Lisa Cuchara)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This is an example of a Composite image…made up of several visual elements.</a:t>
            </a:r>
            <a:endParaRPr sz="1400"/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875" y="304800"/>
            <a:ext cx="4771643" cy="38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